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4" r:id="rId2"/>
    <p:sldId id="258" r:id="rId3"/>
    <p:sldId id="259" r:id="rId4"/>
    <p:sldId id="260" r:id="rId5"/>
    <p:sldId id="261" r:id="rId6"/>
    <p:sldId id="262" r:id="rId7"/>
    <p:sldId id="265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10"/>
  </p:normalViewPr>
  <p:slideViewPr>
    <p:cSldViewPr snapToGrid="0" snapToObjects="1">
      <p:cViewPr>
        <p:scale>
          <a:sx n="75" d="100"/>
          <a:sy n="75" d="100"/>
        </p:scale>
        <p:origin x="166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9556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each answer to 1-2 lines. Replace the grey hint text with your own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specific. Name real technologies you are actually using.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row: your workflow. Bottom row: your three strongest features.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your real flow. Add or remove boxes as needed. Replace the explanation points with your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honest. Do not claim zero cost or full scalability unless you can justify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6C21C-FAEF-AE52-E24B-8705832C6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35F335-B4ED-BA6F-61B3-B16CE8E4A5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10A40D-0700-D3BD-C95E-374A1CC0C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honest. Do not claim zero cost or full scalability unless you can justify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43A5C-2528-5828-913C-93B936D8AE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4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26C589-1635-8E61-AF39-5B1A9A7B4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9" name="Text 1">
            <a:extLst>
              <a:ext uri="{FF2B5EF4-FFF2-40B4-BE49-F238E27FC236}">
                <a16:creationId xmlns:a16="http://schemas.microsoft.com/office/drawing/2014/main" id="{B4442D64-AF19-DBA0-63AD-A5CFEA403A62}"/>
              </a:ext>
            </a:extLst>
          </p:cNvPr>
          <p:cNvSpPr txBox="1"/>
          <p:nvPr/>
        </p:nvSpPr>
        <p:spPr>
          <a:xfrm>
            <a:off x="457200" y="4754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HACKFEST 2026  |  SEASON 1</a:t>
            </a:r>
            <a:endParaRPr lang="en-US" sz="1000" dirty="0"/>
          </a:p>
        </p:txBody>
      </p:sp>
      <p:sp>
        <p:nvSpPr>
          <p:cNvPr id="41" name="Text 2">
            <a:extLst>
              <a:ext uri="{FF2B5EF4-FFF2-40B4-BE49-F238E27FC236}">
                <a16:creationId xmlns:a16="http://schemas.microsoft.com/office/drawing/2014/main" id="{FB654C85-FF26-8438-ACAF-75ED3E68FDE3}"/>
              </a:ext>
            </a:extLst>
          </p:cNvPr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74276967-4935-FB0E-B37C-FE839DABFDE7}"/>
              </a:ext>
            </a:extLst>
          </p:cNvPr>
          <p:cNvSpPr txBox="1"/>
          <p:nvPr/>
        </p:nvSpPr>
        <p:spPr>
          <a:xfrm>
            <a:off x="3503676" y="3383280"/>
            <a:ext cx="2136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TITLE</a:t>
            </a:r>
            <a:endParaRPr lang="en-US" sz="2800" dirty="0">
              <a:solidFill>
                <a:srgbClr val="FF66C4"/>
              </a:solidFill>
            </a:endParaRPr>
          </a:p>
        </p:txBody>
      </p:sp>
      <p:sp>
        <p:nvSpPr>
          <p:cNvPr id="45" name="Text 5">
            <a:extLst>
              <a:ext uri="{FF2B5EF4-FFF2-40B4-BE49-F238E27FC236}">
                <a16:creationId xmlns:a16="http://schemas.microsoft.com/office/drawing/2014/main" id="{AF60996C-6FD6-E798-47BB-D3F4F5FEAD84}"/>
              </a:ext>
            </a:extLst>
          </p:cNvPr>
          <p:cNvSpPr txBox="1"/>
          <p:nvPr/>
        </p:nvSpPr>
        <p:spPr>
          <a:xfrm>
            <a:off x="3712464" y="3747516"/>
            <a:ext cx="1719072" cy="228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your project name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7" name="Text 7">
            <a:extLst>
              <a:ext uri="{FF2B5EF4-FFF2-40B4-BE49-F238E27FC236}">
                <a16:creationId xmlns:a16="http://schemas.microsoft.com/office/drawing/2014/main" id="{D2199C5C-A717-DCD6-190E-7F2D6CA71B78}"/>
              </a:ext>
            </a:extLst>
          </p:cNvPr>
          <p:cNvSpPr txBox="1"/>
          <p:nvPr/>
        </p:nvSpPr>
        <p:spPr>
          <a:xfrm>
            <a:off x="7620000" y="2456692"/>
            <a:ext cx="5059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</a:t>
            </a:r>
            <a:endParaRPr lang="en-US" sz="1400" dirty="0">
              <a:solidFill>
                <a:srgbClr val="FF66C4"/>
              </a:solidFill>
            </a:endParaRPr>
          </a:p>
        </p:txBody>
      </p:sp>
      <p:sp>
        <p:nvSpPr>
          <p:cNvPr id="49" name="Text 8">
            <a:extLst>
              <a:ext uri="{FF2B5EF4-FFF2-40B4-BE49-F238E27FC236}">
                <a16:creationId xmlns:a16="http://schemas.microsoft.com/office/drawing/2014/main" id="{1831EBEC-8B45-76D7-4FEA-605292F03B5E}"/>
              </a:ext>
            </a:extLst>
          </p:cNvPr>
          <p:cNvSpPr txBox="1"/>
          <p:nvPr/>
        </p:nvSpPr>
        <p:spPr>
          <a:xfrm>
            <a:off x="7181088" y="2712720"/>
            <a:ext cx="1560576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your official HackFest track name exactly as announced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" name="Text 10">
            <a:extLst>
              <a:ext uri="{FF2B5EF4-FFF2-40B4-BE49-F238E27FC236}">
                <a16:creationId xmlns:a16="http://schemas.microsoft.com/office/drawing/2014/main" id="{D2888881-EDA8-3151-1BD0-77582D439C16}"/>
              </a:ext>
            </a:extLst>
          </p:cNvPr>
          <p:cNvSpPr txBox="1"/>
          <p:nvPr/>
        </p:nvSpPr>
        <p:spPr>
          <a:xfrm>
            <a:off x="420624" y="3611880"/>
            <a:ext cx="9570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NAME</a:t>
            </a:r>
            <a:endParaRPr lang="en-US" sz="1400" dirty="0">
              <a:solidFill>
                <a:srgbClr val="FF66C4"/>
              </a:solidFill>
            </a:endParaRPr>
          </a:p>
        </p:txBody>
      </p:sp>
      <p:sp>
        <p:nvSpPr>
          <p:cNvPr id="53" name="Text 11">
            <a:extLst>
              <a:ext uri="{FF2B5EF4-FFF2-40B4-BE49-F238E27FC236}">
                <a16:creationId xmlns:a16="http://schemas.microsoft.com/office/drawing/2014/main" id="{21730E62-687F-1BA8-C400-1C4E34335C9D}"/>
              </a:ext>
            </a:extLst>
          </p:cNvPr>
          <p:cNvSpPr txBox="1"/>
          <p:nvPr/>
        </p:nvSpPr>
        <p:spPr>
          <a:xfrm>
            <a:off x="402336" y="3826764"/>
            <a:ext cx="1627632" cy="2286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your team name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5" name="Text 13">
            <a:extLst>
              <a:ext uri="{FF2B5EF4-FFF2-40B4-BE49-F238E27FC236}">
                <a16:creationId xmlns:a16="http://schemas.microsoft.com/office/drawing/2014/main" id="{8045432A-77A3-425A-8EC8-E656B87DFCA7}"/>
              </a:ext>
            </a:extLst>
          </p:cNvPr>
          <p:cNvSpPr txBox="1"/>
          <p:nvPr/>
        </p:nvSpPr>
        <p:spPr>
          <a:xfrm>
            <a:off x="6943344" y="3611882"/>
            <a:ext cx="20360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MEMBERS &amp; NAMES</a:t>
            </a:r>
            <a:endParaRPr lang="en-US" sz="1400" dirty="0">
              <a:solidFill>
                <a:srgbClr val="FF66C4"/>
              </a:solidFill>
            </a:endParaRPr>
          </a:p>
        </p:txBody>
      </p:sp>
      <p:sp>
        <p:nvSpPr>
          <p:cNvPr id="57" name="Text 14">
            <a:extLst>
              <a:ext uri="{FF2B5EF4-FFF2-40B4-BE49-F238E27FC236}">
                <a16:creationId xmlns:a16="http://schemas.microsoft.com/office/drawing/2014/main" id="{24D5995F-0722-BE77-4101-3A1F6A1A9AF0}"/>
              </a:ext>
            </a:extLst>
          </p:cNvPr>
          <p:cNvSpPr txBox="1"/>
          <p:nvPr/>
        </p:nvSpPr>
        <p:spPr>
          <a:xfrm>
            <a:off x="7528560" y="3872484"/>
            <a:ext cx="865632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1 </a:t>
            </a:r>
            <a:b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2  </a:t>
            </a:r>
            <a:b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3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33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4931270-94BE-F713-D260-C594F3580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2743200" y="190500"/>
            <a:ext cx="38053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ea typeface="Cambria" pitchFamily="34" charset="-122"/>
                <a:cs typeface="Cambria" pitchFamily="34" charset="-120"/>
              </a:rPr>
              <a:t>PROBLEM STATEMENT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57200" y="4754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HACKFEST 2026  |  SEASON 1</a:t>
            </a:r>
            <a:endParaRPr lang="en-US" sz="1000" dirty="0">
              <a:solidFill>
                <a:srgbClr val="FF66C4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548640" cy="54864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88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66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>
              <a:solidFill>
                <a:srgbClr val="FF66C4"/>
              </a:solidFill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371600" y="10972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600" dirty="0">
              <a:solidFill>
                <a:srgbClr val="FF66C4"/>
              </a:solidFill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3200400" y="1097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core problem in 1-2 sentences.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" y="2057400"/>
            <a:ext cx="548640" cy="54864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66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>
              <a:solidFill>
                <a:srgbClr val="FF66C4"/>
              </a:solidFill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1371600" y="19659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600" dirty="0">
              <a:solidFill>
                <a:srgbClr val="FF66C4"/>
              </a:solidFill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3200400" y="19659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impact of leaving this problem unsolved.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548640" cy="54864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2926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66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>
              <a:solidFill>
                <a:srgbClr val="FF66C4"/>
              </a:solidFill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1371600" y="283464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Users</a:t>
            </a:r>
            <a:endParaRPr lang="en-US" sz="1600" dirty="0">
              <a:solidFill>
                <a:srgbClr val="FF66C4"/>
              </a:solidFill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3200400" y="2834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affected: people, organizations or communities?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57200" y="3794760"/>
            <a:ext cx="548640" cy="548640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7200" y="3794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66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>
              <a:solidFill>
                <a:srgbClr val="FF66C4"/>
              </a:solidFill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1371600" y="37033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Gap</a:t>
            </a:r>
            <a:endParaRPr lang="en-US" sz="1600" dirty="0">
              <a:solidFill>
                <a:srgbClr val="FF66C4"/>
              </a:solidFill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3200400" y="3703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 existing solutions fall short?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29D48EF-C165-8D6B-02A4-60149650C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457200" y="4754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HACKFEST 2026  |  SEASON 1</a:t>
            </a:r>
            <a:endParaRPr lang="en-US" sz="1000" dirty="0">
              <a:solidFill>
                <a:srgbClr val="FF66C4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4937760" cy="3383280"/>
          </a:xfrm>
          <a:prstGeom prst="roundRect">
            <a:avLst>
              <a:gd name="adj" fmla="val 2703"/>
            </a:avLst>
          </a:prstGeom>
          <a:solidFill>
            <a:schemeClr val="bg1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28016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dirty="0">
                <a:ea typeface="Calibri" pitchFamily="34" charset="-122"/>
                <a:cs typeface="Calibri" pitchFamily="34" charset="-120"/>
              </a:rPr>
              <a:t>SOLUTION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4389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Explain your solution in 2-3 concise sentences. Say what it does and how it solves the problem.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669280" y="1097280"/>
            <a:ext cx="3017520" cy="1920240"/>
          </a:xfrm>
          <a:prstGeom prst="roundRect">
            <a:avLst>
              <a:gd name="adj" fmla="val 3810"/>
            </a:avLst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0" y="1207008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STACK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852160" y="1554480"/>
            <a:ext cx="2651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what you use, e.g. React, Python, AI/ML, IoT, APIs, Database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669280" y="3200400"/>
            <a:ext cx="3017520" cy="1280160"/>
          </a:xfrm>
          <a:prstGeom prst="roundRect">
            <a:avLst>
              <a:gd name="adj" fmla="val 5714"/>
            </a:avLst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852160" y="3310128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EDGE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852160" y="365760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this different from existing solutions?</a:t>
            </a:r>
            <a:endParaRPr lang="en-US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4AE8FD-5076-FAD2-50C3-A8950F7121D6}"/>
              </a:ext>
            </a:extLst>
          </p:cNvPr>
          <p:cNvSpPr txBox="1"/>
          <p:nvPr/>
        </p:nvSpPr>
        <p:spPr>
          <a:xfrm>
            <a:off x="2720340" y="223607"/>
            <a:ext cx="3886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 rtl="0" eaLnBrk="1" latinLnBrk="0" hangingPunct="1">
              <a:buNone/>
            </a:pPr>
            <a:r>
              <a:rPr lang="en-US" sz="3200" b="1" kern="1200" dirty="0">
                <a:solidFill>
                  <a:schemeClr val="bg1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PROPOSED</a:t>
            </a:r>
            <a:r>
              <a:rPr lang="en-US" sz="3200" b="1" kern="1200" dirty="0">
                <a:solidFill>
                  <a:schemeClr val="bg1"/>
                </a:solidFill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SOLUTION</a:t>
            </a:r>
            <a:endParaRPr lang="en-IN" sz="3200" dirty="0"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1DD0C963-BCDA-D24F-C908-D37B2AA7D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2194560" y="160020"/>
            <a:ext cx="47625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ea typeface="Cambria" pitchFamily="34" charset="-122"/>
                <a:cs typeface="Cambria" pitchFamily="34" charset="-120"/>
              </a:rPr>
              <a:t>APPROACH &amp; KEY FEATURES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57200" y="4754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HACKFEST 2026  |  SEASON 1</a:t>
            </a:r>
            <a:endParaRPr lang="en-US" sz="1000" dirty="0">
              <a:solidFill>
                <a:srgbClr val="FF66C4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182880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09728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/ Data Collection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2286000" y="1097280"/>
            <a:ext cx="274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→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560320" y="1097280"/>
            <a:ext cx="182880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51760" y="109728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/ Analysis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389120" y="1097280"/>
            <a:ext cx="274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→</a:t>
            </a:r>
          </a:p>
        </p:txBody>
      </p:sp>
      <p:sp>
        <p:nvSpPr>
          <p:cNvPr id="11" name="Shape 9"/>
          <p:cNvSpPr/>
          <p:nvPr/>
        </p:nvSpPr>
        <p:spPr>
          <a:xfrm>
            <a:off x="4663440" y="1097280"/>
            <a:ext cx="182880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54880" y="109728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 / Decision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0" y="1097280"/>
            <a:ext cx="274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/>
              <a:t>→</a:t>
            </a:r>
          </a:p>
        </p:txBody>
      </p:sp>
      <p:sp>
        <p:nvSpPr>
          <p:cNvPr id="14" name="Shape 12"/>
          <p:cNvSpPr/>
          <p:nvPr/>
        </p:nvSpPr>
        <p:spPr>
          <a:xfrm>
            <a:off x="6766560" y="1097280"/>
            <a:ext cx="182880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58000" y="109728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/ User Action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2240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Rename the four steps to match how your solution actually works.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57200" y="2743200"/>
            <a:ext cx="2560320" cy="1737360"/>
          </a:xfrm>
          <a:prstGeom prst="roundRect">
            <a:avLst>
              <a:gd name="adj" fmla="val 4211"/>
            </a:avLst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" y="285292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 1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320040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Describe in one line what it does and why it matters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291840" y="2743200"/>
            <a:ext cx="2560320" cy="1737360"/>
          </a:xfrm>
          <a:prstGeom prst="roundRect">
            <a:avLst>
              <a:gd name="adj" fmla="val 4211"/>
            </a:avLst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474720" y="285292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 2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3474720" y="320040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Describe in one line what it does and why it matters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126480" y="2743200"/>
            <a:ext cx="2560320" cy="1737360"/>
          </a:xfrm>
          <a:prstGeom prst="roundRect">
            <a:avLst>
              <a:gd name="adj" fmla="val 4211"/>
            </a:avLst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309360" y="285292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Feature 3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309360" y="320040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Describe in one line what it does and why it matters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77165807-0752-88F4-DFC0-1F66ABD40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2655951" y="182880"/>
            <a:ext cx="401650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ea typeface="Cambria" pitchFamily="34" charset="-122"/>
                <a:cs typeface="Cambria" pitchFamily="34" charset="-120"/>
              </a:rPr>
              <a:t>SYSTEM ARCHITECTURE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57200" y="4754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HACKFEST 2026  |  SEASON 1</a:t>
            </a:r>
            <a:endParaRPr lang="en-US" sz="1000" dirty="0">
              <a:solidFill>
                <a:srgbClr val="FF66C4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1076960" y="1120140"/>
            <a:ext cx="6990079" cy="914400"/>
          </a:xfrm>
          <a:prstGeom prst="roundRect">
            <a:avLst>
              <a:gd name="adj" fmla="val 8000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943799" y="1463486"/>
            <a:ext cx="615315" cy="197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541651" y="1485900"/>
            <a:ext cx="228600" cy="155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770251" y="1449467"/>
            <a:ext cx="93916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 / API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705606" y="1097279"/>
            <a:ext cx="228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3930396" y="1385172"/>
            <a:ext cx="1424940" cy="3386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/ AI Model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355336" y="1097280"/>
            <a:ext cx="228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583936" y="1449467"/>
            <a:ext cx="1544320" cy="197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/ External API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128256" y="1106567"/>
            <a:ext cx="228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321296" y="1453594"/>
            <a:ext cx="513080" cy="197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2148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only the components your project really has. Delete or rename the rest.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57200" y="2606040"/>
            <a:ext cx="8229600" cy="1920240"/>
          </a:xfrm>
          <a:prstGeom prst="roundRect">
            <a:avLst>
              <a:gd name="adj" fmla="val 3810"/>
            </a:avLst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" y="271576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EXPLANATION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" y="306324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1.  User gives input through the frontend.</a:t>
            </a:r>
            <a:endParaRPr lang="en-US" sz="1400" dirty="0"/>
          </a:p>
          <a:p>
            <a:pPr marL="0" indent="0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2.  Backend validates and processes the request.</a:t>
            </a:r>
            <a:endParaRPr lang="en-US" sz="1400" dirty="0"/>
          </a:p>
          <a:p>
            <a:pPr marL="0" indent="0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3.  AI model or external APIs run the analysis.</a:t>
            </a:r>
            <a:endParaRPr lang="en-US" sz="1400" dirty="0"/>
          </a:p>
          <a:p>
            <a:pPr marL="0" indent="0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4.  Result is stored and shown to the user.</a:t>
            </a:r>
            <a:endParaRPr lang="en-US" sz="1400" dirty="0"/>
          </a:p>
          <a:p>
            <a:pPr marL="0" indent="0"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(Rewrite these 3-4 points for your system.)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742821" y="1469865"/>
            <a:ext cx="228600" cy="1796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438021" y="1459583"/>
            <a:ext cx="331470" cy="1835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E396A45-EC2D-496D-CAA4-EE970B30D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2662310" y="160020"/>
            <a:ext cx="409018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ea typeface="Cambria" pitchFamily="34" charset="-122"/>
                <a:cs typeface="Cambria" pitchFamily="34" charset="-120"/>
              </a:rPr>
              <a:t>FEASIBILITY &amp; VIABILITY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57200" y="4754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HACKFEST 2026  |  SEASON 1</a:t>
            </a:r>
            <a:endParaRPr lang="en-US" sz="1000" dirty="0">
              <a:solidFill>
                <a:srgbClr val="FF66C4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2560320" cy="640080"/>
          </a:xfrm>
          <a:prstGeom prst="roundRect">
            <a:avLst>
              <a:gd name="adj" fmla="val 11429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0972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Feasibility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1874520"/>
            <a:ext cx="2560320" cy="2606040"/>
          </a:xfrm>
          <a:prstGeom prst="roundRect">
            <a:avLst>
              <a:gd name="adj" fmla="val 2857"/>
            </a:avLst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11680"/>
            <a:ext cx="21945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used</a:t>
            </a:r>
            <a:endParaRPr lang="en-US" sz="14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Resources: hardware, software, APIs, datasets</a:t>
            </a:r>
            <a:endParaRPr lang="en-US" sz="14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Why it is achievable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291840" y="1097280"/>
            <a:ext cx="2560320" cy="640080"/>
          </a:xfrm>
          <a:prstGeom prst="roundRect">
            <a:avLst>
              <a:gd name="adj" fmla="val 11429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83280" y="10972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Feasibility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291840" y="1874520"/>
            <a:ext cx="2560320" cy="2606040"/>
          </a:xfrm>
          <a:prstGeom prst="roundRect">
            <a:avLst>
              <a:gd name="adj" fmla="val 2857"/>
            </a:avLst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474720" y="2011680"/>
            <a:ext cx="21945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Estimated cost</a:t>
            </a:r>
            <a:endParaRPr lang="en-US" sz="14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Free / open-source tools</a:t>
            </a:r>
            <a:endParaRPr lang="en-US" sz="14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Hosting and hardware needs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0" y="1097280"/>
            <a:ext cx="2560320" cy="640080"/>
          </a:xfrm>
          <a:prstGeom prst="roundRect">
            <a:avLst>
              <a:gd name="adj" fmla="val 11429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17920" y="10972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Viability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126480" y="1874520"/>
            <a:ext cx="2560320" cy="2606040"/>
          </a:xfrm>
          <a:prstGeom prst="roundRect">
            <a:avLst>
              <a:gd name="adj" fmla="val 2857"/>
            </a:avLst>
          </a:prstGeom>
          <a:solidFill>
            <a:srgbClr val="F1F5F9"/>
          </a:solidFill>
          <a:ln w="12700">
            <a:solidFill>
              <a:srgbClr val="F1F5F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09360" y="2011680"/>
            <a:ext cx="21945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Ease of use</a:t>
            </a:r>
            <a:endParaRPr lang="en-US" sz="14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Target users</a:t>
            </a:r>
            <a:endParaRPr lang="en-US" sz="14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Scalability and 2-3 future improvements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EC389-8E89-0D16-A9CF-E284A0715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CD5B9C1-9F58-BEEC-E2FB-8287501DA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2898E2F3-3E18-1F13-7F83-BB7B9EC7D9A3}"/>
              </a:ext>
            </a:extLst>
          </p:cNvPr>
          <p:cNvSpPr txBox="1"/>
          <p:nvPr/>
        </p:nvSpPr>
        <p:spPr>
          <a:xfrm>
            <a:off x="457200" y="4754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HACKFEST 2026  |  SEASON 1</a:t>
            </a:r>
            <a:endParaRPr lang="en-US" sz="1000" dirty="0">
              <a:solidFill>
                <a:srgbClr val="FF66C4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84BD1F0-9328-0712-80D2-555E776A8162}"/>
              </a:ext>
            </a:extLst>
          </p:cNvPr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618193-4AB2-C035-0A3D-C0D2306B5241}"/>
              </a:ext>
            </a:extLst>
          </p:cNvPr>
          <p:cNvSpPr txBox="1"/>
          <p:nvPr/>
        </p:nvSpPr>
        <p:spPr>
          <a:xfrm>
            <a:off x="2626360" y="2063918"/>
            <a:ext cx="3891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THANK YOU</a:t>
            </a:r>
            <a:endParaRPr lang="en-IN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415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1425</TotalTime>
  <Words>490</Words>
  <Application>Microsoft Office PowerPoint</Application>
  <PresentationFormat>On-screen Show (16:9)</PresentationFormat>
  <Paragraphs>102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HackFest 2026 - Participant Template</dc:title>
  <dc:subject>PptxGenJS Presentation</dc:subject>
  <dc:creator>SVIT HackFest 2026</dc:creator>
  <cp:lastModifiedBy>Sai Shreyas</cp:lastModifiedBy>
  <cp:revision>2</cp:revision>
  <dcterms:created xsi:type="dcterms:W3CDTF">2026-10-07T16:59:49Z</dcterms:created>
  <dcterms:modified xsi:type="dcterms:W3CDTF">2026-10-08T16:50:18Z</dcterms:modified>
</cp:coreProperties>
</file>